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393" r:id="rId3"/>
    <p:sldId id="257" r:id="rId4"/>
    <p:sldId id="379" r:id="rId5"/>
    <p:sldId id="381" r:id="rId6"/>
    <p:sldId id="380" r:id="rId7"/>
    <p:sldId id="383" r:id="rId8"/>
    <p:sldId id="384" r:id="rId9"/>
    <p:sldId id="385" r:id="rId10"/>
    <p:sldId id="386" r:id="rId11"/>
    <p:sldId id="394" r:id="rId12"/>
    <p:sldId id="388" r:id="rId13"/>
    <p:sldId id="390" r:id="rId14"/>
    <p:sldId id="391" r:id="rId15"/>
    <p:sldId id="389" r:id="rId16"/>
    <p:sldId id="392" r:id="rId17"/>
    <p:sldId id="378" r:id="rId18"/>
  </p:sldIdLst>
  <p:sldSz cx="9144000" cy="5143500" type="screen16x9"/>
  <p:notesSz cx="9144000" cy="5143500"/>
  <p:embeddedFontLst>
    <p:embeddedFont>
      <p:font typeface="Myriad Pro Black" panose="020B0803030403020204" charset="0"/>
      <p:bold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138" autoAdjust="0"/>
  </p:normalViewPr>
  <p:slideViewPr>
    <p:cSldViewPr>
      <p:cViewPr varScale="1">
        <p:scale>
          <a:sx n="115" d="100"/>
          <a:sy n="115" d="100"/>
        </p:scale>
        <p:origin x="542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0C1F-0032-431C-8FAB-96526BBF0541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DA95A-3894-4F42-9E15-06A957E1C8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3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7365" y="1272837"/>
            <a:ext cx="3989268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5319" y="3454316"/>
            <a:ext cx="4053361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86455" y="1531791"/>
            <a:ext cx="3150870" cy="272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14625" y="1300315"/>
            <a:ext cx="3256279" cy="285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8205"/>
            <a:ext cx="3352800" cy="1054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057" y="2056180"/>
            <a:ext cx="5486400" cy="68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400" dirty="0">
                <a:solidFill>
                  <a:schemeClr val="bg1"/>
                </a:solidFill>
                <a:latin typeface="Myriad Pro Black" panose="020B0803030403020204" pitchFamily="34" charset="0"/>
              </a:rPr>
              <a:t>Курсовой проект </a:t>
            </a:r>
            <a:r>
              <a:rPr lang="ru-RU" sz="2400" dirty="0" err="1">
                <a:solidFill>
                  <a:schemeClr val="bg1"/>
                </a:solidFill>
                <a:latin typeface="Myriad Pro Black" panose="020B0803030403020204" pitchFamily="34" charset="0"/>
              </a:rPr>
              <a:t>АиП</a:t>
            </a:r>
            <a:endParaRPr lang="ru-RU" sz="2400" dirty="0">
              <a:solidFill>
                <a:schemeClr val="bg1"/>
              </a:solidFill>
              <a:latin typeface="Myriad Pro Black" panose="020B0803030403020204" pitchFamily="34" charset="0"/>
            </a:endParaRPr>
          </a:p>
          <a:p>
            <a:pPr>
              <a:lnSpc>
                <a:spcPct val="80000"/>
              </a:lnSpc>
            </a:pPr>
            <a:endParaRPr lang="ru-RU" sz="2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057" y="3714750"/>
            <a:ext cx="423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8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Выполнил:</a:t>
            </a:r>
          </a:p>
          <a:p>
            <a:pPr>
              <a:lnSpc>
                <a:spcPct val="80000"/>
              </a:lnSpc>
            </a:pPr>
            <a:r>
              <a:rPr lang="ru-RU" sz="1800" dirty="0">
                <a:solidFill>
                  <a:schemeClr val="bg1"/>
                </a:solidFill>
                <a:latin typeface="Myriad Pro Black" panose="020B0803030403020204" pitchFamily="34" charset="0"/>
              </a:rPr>
              <a:t>Студент группы </a:t>
            </a: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ИС/б-2</a:t>
            </a:r>
            <a:r>
              <a:rPr lang="en-US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1</a:t>
            </a: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-</a:t>
            </a:r>
            <a:r>
              <a:rPr lang="en-US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3</a:t>
            </a: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-о</a:t>
            </a:r>
            <a:endParaRPr lang="ru-RU" sz="1800" dirty="0">
              <a:solidFill>
                <a:schemeClr val="bg1"/>
              </a:solidFill>
              <a:latin typeface="Myriad Pro Black" panose="020B0803030403020204" pitchFamily="34" charset="0"/>
            </a:endParaRP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Пышногуб Виктор Сергеевич</a:t>
            </a:r>
          </a:p>
          <a:p>
            <a:pPr>
              <a:lnSpc>
                <a:spcPct val="80000"/>
              </a:lnSpc>
            </a:pP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Проверил</a:t>
            </a:r>
            <a:r>
              <a:rPr lang="en-US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: </a:t>
            </a: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ст</a:t>
            </a:r>
            <a:r>
              <a:rPr lang="ru-RU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. пр.</a:t>
            </a:r>
          </a:p>
          <a:p>
            <a:pPr>
              <a:lnSpc>
                <a:spcPct val="80000"/>
              </a:lnSpc>
            </a:pP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Сметанина Т.И.</a:t>
            </a:r>
            <a:endParaRPr lang="ru-RU" sz="18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Вывод содержимого таблицы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569140"/>
            <a:ext cx="8100392" cy="45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1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олилиния 7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</a:t>
            </a: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Работа с файлами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5" y="568155"/>
            <a:ext cx="8133947" cy="45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Сортировка списка.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569140"/>
            <a:ext cx="7884368" cy="443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Выполнение задания по варианту.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569140"/>
            <a:ext cx="7956376" cy="44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Взаимодействие с информацией.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545627"/>
            <a:ext cx="8100392" cy="45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Завершение работы.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1" y="569140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33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олилиния 7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Выводы 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52619" y="771550"/>
            <a:ext cx="8640960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ходе выполнения курсового проекта была разработана 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программа, в основу алгоритма которой положена структура данных в виде бинарного дерева, позволяющего выполнять </a:t>
            </a:r>
            <a:r>
              <a:rPr lang="ru-RU" sz="1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просмотр, редактирование</a:t>
            </a:r>
            <a:r>
              <a:rPr lang="ru-RU" sz="1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сохранение и обработку</a:t>
            </a:r>
            <a:r>
              <a:rPr lang="ru-RU" sz="1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данных. Особенностями программы являются: сортировка элементов конкретной таблицы по всем полям как по возрастанию (в алфавитном порядке), так и по убыванию (не в алфавитном порядке); удобный, ориентированный на пользователя интерфейс программы, схожий с стандартным интерфейсом некоторых текстовых редакторов.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результате разработки 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были достигнуты цели курсового проектирования: углублены знания языка Си; получен навык разработки программ с использованием методологии структурного программирования, а также получены практические навыки разработки приложений с использованием </a:t>
            </a:r>
            <a:r>
              <a:rPr lang="ru-RU" sz="1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сторонних 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открытых библиотек. Полученные навыки помогут разрабатывать пользователь-ориентированные приложения в терминальной среде.</a:t>
            </a:r>
          </a:p>
        </p:txBody>
      </p:sp>
    </p:spTree>
    <p:extLst>
      <p:ext uri="{BB962C8B-B14F-4D97-AF65-F5344CB8AC3E}">
        <p14:creationId xmlns:p14="http://schemas.microsoft.com/office/powerpoint/2010/main" val="1509953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-5563"/>
            <a:ext cx="9144000" cy="5149063"/>
            <a:chOff x="-2931" y="-6103"/>
            <a:chExt cx="12194930" cy="86768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-6103"/>
              <a:ext cx="12191999" cy="8676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-2931" y="-6103"/>
              <a:ext cx="8638075" cy="867685"/>
            </a:xfrm>
            <a:custGeom>
              <a:avLst/>
              <a:gdLst>
                <a:gd name="connsiteX0" fmla="*/ 0 w 9967865"/>
                <a:gd name="connsiteY0" fmla="*/ 0 h 679010"/>
                <a:gd name="connsiteX1" fmla="*/ 9967865 w 9967865"/>
                <a:gd name="connsiteY1" fmla="*/ 0 h 679010"/>
                <a:gd name="connsiteX2" fmla="*/ 7659232 w 9967865"/>
                <a:gd name="connsiteY2" fmla="*/ 679010 h 679010"/>
                <a:gd name="connsiteX3" fmla="*/ 0 w 9967865"/>
                <a:gd name="connsiteY3" fmla="*/ 679010 h 679010"/>
                <a:gd name="connsiteX4" fmla="*/ 0 w 9967865"/>
                <a:gd name="connsiteY4" fmla="*/ 0 h 679010"/>
                <a:gd name="connsiteX0" fmla="*/ 0 w 9967865"/>
                <a:gd name="connsiteY0" fmla="*/ 0 h 686788"/>
                <a:gd name="connsiteX1" fmla="*/ 9967865 w 9967865"/>
                <a:gd name="connsiteY1" fmla="*/ 0 h 686788"/>
                <a:gd name="connsiteX2" fmla="*/ 9086239 w 9967865"/>
                <a:gd name="connsiteY2" fmla="*/ 686788 h 686788"/>
                <a:gd name="connsiteX3" fmla="*/ 0 w 9967865"/>
                <a:gd name="connsiteY3" fmla="*/ 679010 h 686788"/>
                <a:gd name="connsiteX4" fmla="*/ 0 w 9967865"/>
                <a:gd name="connsiteY4" fmla="*/ 0 h 686788"/>
                <a:gd name="connsiteX0" fmla="*/ 0 w 9967865"/>
                <a:gd name="connsiteY0" fmla="*/ 0 h 750734"/>
                <a:gd name="connsiteX1" fmla="*/ 9967865 w 9967865"/>
                <a:gd name="connsiteY1" fmla="*/ 0 h 750734"/>
                <a:gd name="connsiteX2" fmla="*/ 9086239 w 9967865"/>
                <a:gd name="connsiteY2" fmla="*/ 686788 h 750734"/>
                <a:gd name="connsiteX3" fmla="*/ 422409 w 9967865"/>
                <a:gd name="connsiteY3" fmla="*/ 750734 h 750734"/>
                <a:gd name="connsiteX4" fmla="*/ 0 w 9967865"/>
                <a:gd name="connsiteY4" fmla="*/ 0 h 750734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86239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318564 w 9967865"/>
                <a:gd name="connsiteY2" fmla="*/ 634624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01757 w 9967865"/>
                <a:gd name="connsiteY2" fmla="*/ 683527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929948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774813"/>
                <a:gd name="connsiteX1" fmla="*/ 9967865 w 9967865"/>
                <a:gd name="connsiteY1" fmla="*/ 0 h 774813"/>
                <a:gd name="connsiteX2" fmla="*/ 9153824 w 9967865"/>
                <a:gd name="connsiteY2" fmla="*/ 774813 h 774813"/>
                <a:gd name="connsiteX3" fmla="*/ 4224 w 9967865"/>
                <a:gd name="connsiteY3" fmla="*/ 688791 h 774813"/>
                <a:gd name="connsiteX4" fmla="*/ 0 w 9967865"/>
                <a:gd name="connsiteY4" fmla="*/ 0 h 774813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824346 w 9967865"/>
                <a:gd name="connsiteY2" fmla="*/ 484656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90048"/>
                <a:gd name="connsiteX1" fmla="*/ 9967865 w 9967865"/>
                <a:gd name="connsiteY1" fmla="*/ 0 h 690048"/>
                <a:gd name="connsiteX2" fmla="*/ 8760984 w 9967865"/>
                <a:gd name="connsiteY2" fmla="*/ 690048 h 690048"/>
                <a:gd name="connsiteX3" fmla="*/ 4224 w 9967865"/>
                <a:gd name="connsiteY3" fmla="*/ 688791 h 690048"/>
                <a:gd name="connsiteX4" fmla="*/ 0 w 9967865"/>
                <a:gd name="connsiteY4" fmla="*/ 0 h 69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865" h="690048">
                  <a:moveTo>
                    <a:pt x="0" y="0"/>
                  </a:moveTo>
                  <a:lnTo>
                    <a:pt x="9967865" y="0"/>
                  </a:lnTo>
                  <a:lnTo>
                    <a:pt x="8760984" y="690048"/>
                  </a:lnTo>
                  <a:lnTo>
                    <a:pt x="4224" y="688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" name="object 3"/>
          <p:cNvSpPr txBox="1"/>
          <p:nvPr/>
        </p:nvSpPr>
        <p:spPr>
          <a:xfrm>
            <a:off x="838200" y="1524630"/>
            <a:ext cx="7543800" cy="1754776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>
              <a:lnSpc>
                <a:spcPct val="70000"/>
              </a:lnSpc>
            </a:pP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СПАСИБО</a:t>
            </a:r>
            <a:b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</a:b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3387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5" name="Прямоугольник 4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" name="Полилиния 5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Цели и задачи курсового проекта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843558"/>
            <a:ext cx="828757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Целью курсового проектирования является систематизация, закрепление и углубление знаний в области основ процедурного программирования и совершенствование практических навыков разработки программ на языке Си на примере разработки программы «Программа учета выданных книг в библиотеке», представляющей собой упрощённое подобие базы данных и позволяющей выполнять различные операции над записями.</a:t>
            </a:r>
          </a:p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достижения цели на разных этапах курсового проектирования должны быть решены следующие задачи: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выбор варианта задания и детализация поставки задачи;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определение требований к функциям, выполняемых разрабатываемой программой;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выбор типов и проектирование структур данных, определяющих способы представления, хранения и преобразования входных, выходных и промежуточных данных;</a:t>
            </a:r>
          </a:p>
        </p:txBody>
      </p:sp>
    </p:spTree>
    <p:extLst>
      <p:ext uri="{BB962C8B-B14F-4D97-AF65-F5344CB8AC3E}">
        <p14:creationId xmlns:p14="http://schemas.microsoft.com/office/powerpoint/2010/main" val="204634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4" y="1123950"/>
            <a:ext cx="7734057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 предназначена для организации,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хранения и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модификации данных о выданных в библиотеке книгах через пользователь-ориентированный терминальный интерфейс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ru-RU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Области применения программы: библиотеки, находящиеся в городе Севастополь и в его округе. Одной из возможностей программы является импорт данных, сохранённых в формате «</a:t>
            </a:r>
            <a:r>
              <a:rPr lang="ru-RU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txt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», что позволяет работать с данными как из других программ, так и с данными, изначально созданными с помощью текстовых редакторов.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Назначение и область применения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разработки программы была создана следующая среда разработки: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компилятор 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C++;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текстовый редактор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MS </a:t>
            </a:r>
            <a:r>
              <a:rPr lang="en-US" sz="2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VisualStudio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СКВ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git.</a:t>
            </a:r>
            <a:endParaRPr lang="ru-RU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Выбор среды и языка программирования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5BCCCF-B03B-4215-A82E-ADD87C423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19822"/>
            <a:ext cx="1808423" cy="180842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1CC5E-BA74-4284-8264-8A8C819EC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3060378"/>
            <a:ext cx="1851646" cy="185164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060378"/>
            <a:ext cx="1842257" cy="1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3482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 была разделена на модули следующим образом: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главный файл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ядро 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интерфейса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дро программы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ru-RU" sz="25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спомогательные утилиты ввода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ru-RU" sz="25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спомогательные утилиты для работы с </a:t>
            </a:r>
            <a:r>
              <a:rPr lang="ru-RU" sz="2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хеш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-кодами. </a:t>
            </a:r>
            <a:endParaRPr lang="ru-RU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Разработка модульной структуры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9549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Структуры данных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6F36898-07E4-4EA4-B7E3-5547B8B52B3B}"/>
              </a:ext>
            </a:extLst>
          </p:cNvPr>
          <p:cNvSpPr/>
          <p:nvPr/>
        </p:nvSpPr>
        <p:spPr>
          <a:xfrm>
            <a:off x="586931" y="699542"/>
            <a:ext cx="297695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Структура хранения ФИО:</a:t>
            </a:r>
          </a:p>
          <a:p>
            <a:r>
              <a:rPr lang="en-US" sz="1400" dirty="0" err="1"/>
              <a:t>typedef</a:t>
            </a:r>
            <a:r>
              <a:rPr lang="en-US" sz="1400" dirty="0"/>
              <a:t> </a:t>
            </a:r>
            <a:r>
              <a:rPr lang="en-US" sz="1400" dirty="0" err="1"/>
              <a:t>struct</a:t>
            </a:r>
            <a:r>
              <a:rPr lang="ru-RU" sz="1400" dirty="0"/>
              <a:t> { //Структура для хранения </a:t>
            </a:r>
            <a:r>
              <a:rPr lang="ru-RU" sz="1400" dirty="0" err="1"/>
              <a:t>фио</a:t>
            </a:r>
            <a:endParaRPr lang="ru-RU" sz="1400" dirty="0"/>
          </a:p>
          <a:p>
            <a:r>
              <a:rPr lang="ru-RU" sz="1400" dirty="0"/>
              <a:t>    </a:t>
            </a:r>
            <a:r>
              <a:rPr lang="en-US" sz="1400" dirty="0"/>
              <a:t>char name[80]; //</a:t>
            </a:r>
            <a:r>
              <a:rPr lang="en-US" sz="1400" dirty="0" err="1"/>
              <a:t>Имя</a:t>
            </a:r>
            <a:r>
              <a:rPr lang="en-US" sz="1400" dirty="0"/>
              <a:t> </a:t>
            </a:r>
            <a:endParaRPr lang="ru-RU" sz="1400" dirty="0"/>
          </a:p>
          <a:p>
            <a:r>
              <a:rPr lang="en-US" sz="1400" dirty="0"/>
              <a:t>    char surname[80];//</a:t>
            </a:r>
            <a:r>
              <a:rPr lang="en-US" sz="1400" dirty="0" err="1"/>
              <a:t>Фамилия</a:t>
            </a:r>
            <a:r>
              <a:rPr lang="en-US" sz="1400" dirty="0"/>
              <a:t> </a:t>
            </a:r>
            <a:endParaRPr lang="ru-RU" sz="1400" dirty="0"/>
          </a:p>
          <a:p>
            <a:r>
              <a:rPr lang="en-US" sz="1400" dirty="0"/>
              <a:t>    char </a:t>
            </a:r>
            <a:r>
              <a:rPr lang="en-US" sz="1400" dirty="0" err="1"/>
              <a:t>secondname</a:t>
            </a:r>
            <a:r>
              <a:rPr lang="en-US" sz="1400" dirty="0"/>
              <a:t>[80];//</a:t>
            </a:r>
            <a:r>
              <a:rPr lang="en-US" sz="1400" dirty="0" err="1"/>
              <a:t>отчество</a:t>
            </a:r>
            <a:endParaRPr lang="ru-RU" sz="1400" dirty="0"/>
          </a:p>
          <a:p>
            <a:r>
              <a:rPr lang="en-US" sz="1400" dirty="0"/>
              <a:t>}</a:t>
            </a:r>
            <a:r>
              <a:rPr lang="en-US" sz="1400" dirty="0" err="1"/>
              <a:t>fio_t</a:t>
            </a:r>
            <a:r>
              <a:rPr lang="en-US" sz="1400" dirty="0"/>
              <a:t>; </a:t>
            </a:r>
            <a:endParaRPr lang="ru-RU" sz="1400" dirty="0"/>
          </a:p>
          <a:p>
            <a:endParaRPr lang="ru-RU" sz="1400" dirty="0"/>
          </a:p>
          <a:p>
            <a:r>
              <a:rPr lang="ru-RU" sz="1400" dirty="0"/>
              <a:t>Элемент дерева</a:t>
            </a:r>
            <a:r>
              <a:rPr lang="en-US" sz="1400" dirty="0"/>
              <a:t>:</a:t>
            </a:r>
            <a:endParaRPr lang="ru-RU" sz="1400" dirty="0"/>
          </a:p>
          <a:p>
            <a:r>
              <a:rPr lang="en-US" sz="1400" dirty="0" err="1"/>
              <a:t>typedef</a:t>
            </a:r>
            <a:r>
              <a:rPr lang="en-US" sz="1400" dirty="0"/>
              <a:t> </a:t>
            </a:r>
            <a:r>
              <a:rPr lang="en-US" sz="1400" dirty="0" err="1"/>
              <a:t>struct</a:t>
            </a:r>
            <a:r>
              <a:rPr lang="en-US" sz="1400" dirty="0"/>
              <a:t> </a:t>
            </a:r>
            <a:r>
              <a:rPr lang="en-US" sz="1400" dirty="0" err="1"/>
              <a:t>abonent_l</a:t>
            </a:r>
            <a:r>
              <a:rPr lang="en-US" sz="1400" dirty="0"/>
              <a:t> {</a:t>
            </a:r>
            <a:endParaRPr lang="ru-RU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abonent_t</a:t>
            </a:r>
            <a:r>
              <a:rPr lang="en-US" sz="1400" dirty="0"/>
              <a:t> info; // </a:t>
            </a:r>
            <a:r>
              <a:rPr lang="en-US" sz="1400" dirty="0" err="1"/>
              <a:t>информационное</a:t>
            </a:r>
            <a:r>
              <a:rPr lang="en-US" sz="1400" dirty="0"/>
              <a:t> </a:t>
            </a:r>
            <a:r>
              <a:rPr lang="en-US" sz="1400" dirty="0" err="1"/>
              <a:t>поле</a:t>
            </a:r>
            <a:endParaRPr lang="ru-RU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struct</a:t>
            </a:r>
            <a:r>
              <a:rPr lang="en-US" sz="1400" dirty="0"/>
              <a:t> </a:t>
            </a:r>
            <a:r>
              <a:rPr lang="en-US" sz="1400" dirty="0" err="1"/>
              <a:t>abonent_l</a:t>
            </a:r>
            <a:r>
              <a:rPr lang="en-US" sz="1400" dirty="0"/>
              <a:t>* right; //</a:t>
            </a:r>
            <a:r>
              <a:rPr lang="en-US" sz="1400" dirty="0" err="1"/>
              <a:t>правая</a:t>
            </a:r>
            <a:r>
              <a:rPr lang="en-US" sz="1400" dirty="0"/>
              <a:t> </a:t>
            </a:r>
            <a:r>
              <a:rPr lang="en-US" sz="1400" dirty="0" err="1"/>
              <a:t>нода</a:t>
            </a:r>
            <a:endParaRPr lang="ru-RU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struct</a:t>
            </a:r>
            <a:r>
              <a:rPr lang="en-US" sz="1400" dirty="0"/>
              <a:t> </a:t>
            </a:r>
            <a:r>
              <a:rPr lang="en-US" sz="1400" dirty="0" err="1"/>
              <a:t>abonent_l</a:t>
            </a:r>
            <a:r>
              <a:rPr lang="en-US" sz="1400" dirty="0"/>
              <a:t>* left; // </a:t>
            </a:r>
            <a:r>
              <a:rPr lang="en-US" sz="1400" dirty="0" err="1"/>
              <a:t>левая</a:t>
            </a:r>
            <a:r>
              <a:rPr lang="en-US" sz="1400" dirty="0"/>
              <a:t> </a:t>
            </a:r>
            <a:r>
              <a:rPr lang="en-US" sz="1400" dirty="0" err="1"/>
              <a:t>нода</a:t>
            </a:r>
            <a:r>
              <a:rPr lang="en-US" sz="1400" dirty="0"/>
              <a:t> </a:t>
            </a:r>
            <a:endParaRPr lang="ru-RU" sz="1400" dirty="0"/>
          </a:p>
          <a:p>
            <a:r>
              <a:rPr lang="ru-RU" sz="1400" dirty="0"/>
              <a:t>} </a:t>
            </a:r>
            <a:r>
              <a:rPr lang="en-US" sz="1400" dirty="0" err="1"/>
              <a:t>abonent</a:t>
            </a:r>
            <a:r>
              <a:rPr lang="ru-RU" sz="1400" dirty="0"/>
              <a:t>;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563888" y="614130"/>
            <a:ext cx="5688632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Структура хранения пользовательских данных:</a:t>
            </a:r>
          </a:p>
          <a:p>
            <a:r>
              <a:rPr lang="en-US" sz="1600" dirty="0" err="1"/>
              <a:t>typedef</a:t>
            </a:r>
            <a:r>
              <a:rPr lang="en-US" sz="1600" dirty="0"/>
              <a:t> </a:t>
            </a:r>
            <a:r>
              <a:rPr lang="en-US" sz="1600" dirty="0" err="1"/>
              <a:t>struct</a:t>
            </a:r>
            <a:r>
              <a:rPr lang="ru-RU" sz="1600" dirty="0"/>
              <a:t> { // основная структура информационного поля </a:t>
            </a:r>
          </a:p>
          <a:p>
            <a:r>
              <a:rPr lang="ru-RU" sz="1600" dirty="0"/>
              <a:t>    </a:t>
            </a:r>
            <a:r>
              <a:rPr lang="en-US" sz="1600" dirty="0"/>
              <a:t>unsigned </a:t>
            </a:r>
            <a:r>
              <a:rPr lang="en-US" sz="1600" dirty="0" err="1"/>
              <a:t>int</a:t>
            </a:r>
            <a:r>
              <a:rPr lang="en-US" sz="1600" dirty="0"/>
              <a:t> id</a:t>
            </a:r>
            <a:r>
              <a:rPr lang="ru-RU" sz="1600" dirty="0"/>
              <a:t>; //идентификатор поля</a:t>
            </a:r>
          </a:p>
          <a:p>
            <a:r>
              <a:rPr lang="ru-RU" sz="1600" dirty="0"/>
              <a:t>    </a:t>
            </a:r>
            <a:r>
              <a:rPr lang="en-US" sz="1600" dirty="0" err="1"/>
              <a:t>fio</a:t>
            </a:r>
            <a:r>
              <a:rPr lang="ru-RU" sz="1600" dirty="0"/>
              <a:t>_</a:t>
            </a:r>
            <a:r>
              <a:rPr lang="en-US" sz="1600" dirty="0"/>
              <a:t>t </a:t>
            </a:r>
            <a:r>
              <a:rPr lang="en-US" sz="1600" dirty="0" err="1"/>
              <a:t>fio</a:t>
            </a:r>
            <a:r>
              <a:rPr lang="ru-RU" sz="1600" dirty="0"/>
              <a:t>; //поле структуры </a:t>
            </a:r>
            <a:r>
              <a:rPr lang="ru-RU" sz="1600" dirty="0" err="1"/>
              <a:t>фио</a:t>
            </a:r>
            <a:endParaRPr lang="ru-RU" sz="1600" dirty="0"/>
          </a:p>
          <a:p>
            <a:r>
              <a:rPr lang="ru-RU" sz="1600" dirty="0"/>
              <a:t>    </a:t>
            </a:r>
            <a:r>
              <a:rPr lang="en-US" sz="1600" dirty="0" err="1"/>
              <a:t>struct</a:t>
            </a:r>
            <a:r>
              <a:rPr lang="ru-RU" sz="1600" dirty="0"/>
              <a:t> { // структура данных для автора книги </a:t>
            </a:r>
          </a:p>
          <a:p>
            <a:r>
              <a:rPr lang="ru-RU" sz="1600" dirty="0"/>
              <a:t>        </a:t>
            </a:r>
            <a:r>
              <a:rPr lang="en-US" sz="1600" dirty="0"/>
              <a:t>char surname[60];</a:t>
            </a:r>
            <a:endParaRPr lang="ru-RU" sz="1600" dirty="0"/>
          </a:p>
          <a:p>
            <a:r>
              <a:rPr lang="en-US" sz="1600" dirty="0"/>
              <a:t>        char </a:t>
            </a:r>
            <a:r>
              <a:rPr lang="en-US" sz="1600" dirty="0" err="1"/>
              <a:t>inicial</a:t>
            </a:r>
            <a:r>
              <a:rPr lang="en-US" sz="1600" dirty="0"/>
              <a:t>[20];</a:t>
            </a:r>
            <a:endParaRPr lang="ru-RU" sz="1600" dirty="0"/>
          </a:p>
          <a:p>
            <a:r>
              <a:rPr lang="en-US" sz="1600" dirty="0"/>
              <a:t>    }</a:t>
            </a:r>
            <a:r>
              <a:rPr lang="en-US" sz="1600" dirty="0" err="1"/>
              <a:t>autor</a:t>
            </a:r>
            <a:r>
              <a:rPr lang="en-US" sz="1600" dirty="0"/>
              <a:t>;</a:t>
            </a:r>
            <a:endParaRPr lang="ru-RU" sz="1600" dirty="0"/>
          </a:p>
          <a:p>
            <a:r>
              <a:rPr lang="en-US" sz="1600" dirty="0"/>
              <a:t>    char book</a:t>
            </a:r>
            <a:r>
              <a:rPr lang="ru-RU" sz="1600" dirty="0"/>
              <a:t>_</a:t>
            </a:r>
            <a:r>
              <a:rPr lang="en-US" sz="1600" dirty="0"/>
              <a:t>name</a:t>
            </a:r>
            <a:r>
              <a:rPr lang="ru-RU" sz="1600" dirty="0"/>
              <a:t>[160]; //поле для названия книги</a:t>
            </a:r>
          </a:p>
          <a:p>
            <a:r>
              <a:rPr lang="ru-RU" sz="1600" dirty="0"/>
              <a:t>    </a:t>
            </a:r>
            <a:r>
              <a:rPr lang="en-US" sz="1600" dirty="0"/>
              <a:t>char </a:t>
            </a:r>
            <a:r>
              <a:rPr lang="en-US" sz="1600" dirty="0" err="1"/>
              <a:t>izd</a:t>
            </a:r>
            <a:r>
              <a:rPr lang="ru-RU" sz="1600" dirty="0"/>
              <a:t>[70]; // поле для издания </a:t>
            </a:r>
          </a:p>
          <a:p>
            <a:r>
              <a:rPr lang="ru-RU" sz="1600" dirty="0"/>
              <a:t>    </a:t>
            </a:r>
            <a:r>
              <a:rPr lang="en-US" sz="1600" dirty="0" err="1"/>
              <a:t>struct</a:t>
            </a:r>
            <a:r>
              <a:rPr lang="ru-RU" sz="1600" dirty="0"/>
              <a:t> { // структура, хранит дату выдачи книги</a:t>
            </a:r>
          </a:p>
          <a:p>
            <a:r>
              <a:rPr lang="ru-RU" sz="1600" dirty="0"/>
              <a:t>        </a:t>
            </a:r>
            <a:r>
              <a:rPr lang="en-US" sz="1600" dirty="0" err="1"/>
              <a:t>int</a:t>
            </a:r>
            <a:r>
              <a:rPr lang="en-US" sz="1600" dirty="0"/>
              <a:t> d;</a:t>
            </a:r>
            <a:endParaRPr lang="ru-RU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int</a:t>
            </a:r>
            <a:r>
              <a:rPr lang="en-US" sz="1600" dirty="0"/>
              <a:t> m;</a:t>
            </a:r>
            <a:endParaRPr lang="ru-RU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int</a:t>
            </a:r>
            <a:r>
              <a:rPr lang="en-US" sz="1600" dirty="0"/>
              <a:t> y;</a:t>
            </a:r>
            <a:endParaRPr lang="ru-RU" sz="1600" dirty="0"/>
          </a:p>
          <a:p>
            <a:r>
              <a:rPr lang="en-US" sz="1600" dirty="0"/>
              <a:t>    }</a:t>
            </a:r>
            <a:r>
              <a:rPr lang="en-US" sz="1600" dirty="0" err="1"/>
              <a:t>date_out</a:t>
            </a:r>
            <a:r>
              <a:rPr lang="en-US" sz="1600" dirty="0"/>
              <a:t>;</a:t>
            </a:r>
            <a:endParaRPr lang="ru-RU" sz="1600" dirty="0"/>
          </a:p>
          <a:p>
            <a:r>
              <a:rPr lang="en-US" sz="1600" dirty="0"/>
              <a:t>    float cost; // </a:t>
            </a:r>
            <a:r>
              <a:rPr lang="en-US" sz="1600" dirty="0" err="1"/>
              <a:t>цена</a:t>
            </a:r>
            <a:r>
              <a:rPr lang="en-US" sz="1600" dirty="0"/>
              <a:t> </a:t>
            </a:r>
            <a:r>
              <a:rPr lang="en-US" sz="1600" dirty="0" err="1"/>
              <a:t>книги</a:t>
            </a:r>
            <a:endParaRPr lang="ru-RU" sz="1600" dirty="0"/>
          </a:p>
          <a:p>
            <a:r>
              <a:rPr lang="en-US" sz="1600" dirty="0"/>
              <a:t>} </a:t>
            </a:r>
            <a:r>
              <a:rPr lang="en-US" sz="1600" dirty="0" err="1"/>
              <a:t>abonent_t</a:t>
            </a:r>
            <a:r>
              <a:rPr lang="en-US" sz="1600" dirty="0"/>
              <a:t>;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743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609600" y="971550"/>
            <a:ext cx="8077200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info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tree_getNodeCount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tree_getLeafById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tree_deleteNodeById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View(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top,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tree_delete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printToFile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(FILE* 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root);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printToFile_Text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(FILE* 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get_output_info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output_memory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index);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dolgi_pers_t_obr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get_dolgi_info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dolgi_pers_t_obr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output_memory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Прототипы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8831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Главное меню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569140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Добавление элемента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569140"/>
            <a:ext cx="8100392" cy="45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2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.pptx" id="{F5675235-056C-4E04-97CC-A9F7016F5CC0}" vid="{23484EB0-75C7-4907-9402-AB2CB13097D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</Template>
  <TotalTime>156</TotalTime>
  <Words>726</Words>
  <Application>Microsoft Office PowerPoint</Application>
  <PresentationFormat>Экран (16:9)</PresentationFormat>
  <Paragraphs>82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Times New Roman</vt:lpstr>
      <vt:lpstr>Arial</vt:lpstr>
      <vt:lpstr>Courier New</vt:lpstr>
      <vt:lpstr>Symbol</vt:lpstr>
      <vt:lpstr>Myriad Pro Black</vt:lpstr>
      <vt:lpstr>Consolas</vt:lpstr>
      <vt:lpstr>Calibri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Виктор</dc:creator>
  <cp:lastModifiedBy>Виктор</cp:lastModifiedBy>
  <cp:revision>15</cp:revision>
  <dcterms:created xsi:type="dcterms:W3CDTF">2022-12-11T11:54:47Z</dcterms:created>
  <dcterms:modified xsi:type="dcterms:W3CDTF">2022-12-14T17:40:11Z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